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5"/>
  </p:notesMasterIdLst>
  <p:sldIdLst>
    <p:sldId id="256" r:id="rId2"/>
    <p:sldId id="326" r:id="rId3"/>
    <p:sldId id="292" r:id="rId4"/>
    <p:sldId id="387" r:id="rId5"/>
    <p:sldId id="451" r:id="rId6"/>
    <p:sldId id="452" r:id="rId7"/>
    <p:sldId id="453" r:id="rId8"/>
    <p:sldId id="434" r:id="rId9"/>
    <p:sldId id="438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266" r:id="rId23"/>
    <p:sldId id="46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872" autoAdjust="0"/>
  </p:normalViewPr>
  <p:slideViewPr>
    <p:cSldViewPr>
      <p:cViewPr varScale="1">
        <p:scale>
          <a:sx n="69" d="100"/>
          <a:sy n="69" d="100"/>
        </p:scale>
        <p:origin x="142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+mn-lt"/>
                <a:cs typeface="Times New Roman" panose="02020603050405020304" pitchFamily="18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C84-5E99-4645-B3A2-9E7C16D1B825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863404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0B811-5722-DD40-A17C-886C111065CE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8ECB-BC38-454D-A8E4-748C94F59E87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2296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C2A5-924B-444D-AFF6-A976FDF32DF2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F227-2643-E348-B150-69FA94C3CBB3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F411-1212-564D-A782-D66005D82560}" type="datetime1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56C1C-74D5-0240-9425-81E1D99C799C}" type="datetime1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F7E6-6FE0-FB4D-BAF0-AFA5DB9AE104}" type="datetime1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849A-E3FB-4146-AA0C-691D5A2B4ACC}" type="datetime1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1441-5B9C-C345-90D2-F4E50DB5F0A6}" type="datetime1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FAA7762-1DBB-824B-A786-E6281FD00F4A}" type="datetime1">
              <a:rPr lang="en-US" smtClean="0"/>
              <a:t>12/27/2022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0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2"/>
            <a:ext cx="9143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1"/>
            <a:ext cx="82296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798"/>
            <a:ext cx="83058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9C2D89B-D685-0F4F-89A5-5508291414B8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scn/2020/2132138/?fbclid=IwAR0fzr2wy_vyRf61f_oPriXY00HaujRWjXME3bTfDJ7waIb4H3e2GX6c-x8" TargetMode="External"/><Relationship Id="rId2" Type="http://schemas.openxmlformats.org/officeDocument/2006/relationships/hyperlink" Target="https://www.statista.com/statistics/330695/number-of-smartphone-users-worldw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uare.github.io/okhttp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164416"/>
            <a:ext cx="8305800" cy="228295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CSE 3200: System Development Project</a:t>
            </a:r>
            <a:br>
              <a:rPr lang="en-US" sz="4800" dirty="0"/>
            </a:br>
            <a:r>
              <a:rPr lang="en-US" sz="4800" dirty="0"/>
              <a:t>Human Activity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1237-ACE1-7941-91A6-255F5BE2E0F5}"/>
              </a:ext>
            </a:extLst>
          </p:cNvPr>
          <p:cNvSpPr txBox="1"/>
          <p:nvPr/>
        </p:nvSpPr>
        <p:spPr>
          <a:xfrm>
            <a:off x="152400" y="579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Khulna University of Engineering and Technology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1FD4B-B490-F713-8FD4-7A21CF07BF50}"/>
              </a:ext>
            </a:extLst>
          </p:cNvPr>
          <p:cNvSpPr/>
          <p:nvPr/>
        </p:nvSpPr>
        <p:spPr>
          <a:xfrm>
            <a:off x="312262" y="2362200"/>
            <a:ext cx="423224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Supervised By</a:t>
            </a:r>
            <a:r>
              <a:rPr lang="en-US" sz="2600" b="1" dirty="0">
                <a:solidFill>
                  <a:srgbClr val="FFFF00"/>
                </a:solidFill>
              </a:rPr>
              <a:t>: </a:t>
            </a:r>
            <a:endParaRPr lang="en-US" sz="2200" b="1" dirty="0">
              <a:solidFill>
                <a:srgbClr val="FFFF00"/>
              </a:solidFill>
            </a:endParaRPr>
          </a:p>
          <a:p>
            <a:endParaRPr lang="en-US" sz="2200" b="1" dirty="0">
              <a:solidFill>
                <a:srgbClr val="FFFF00"/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S. M. </a:t>
            </a:r>
            <a:r>
              <a:rPr lang="en-US" sz="2200" dirty="0" err="1">
                <a:solidFill>
                  <a:srgbClr val="FFFF00"/>
                </a:solidFill>
              </a:rPr>
              <a:t>Taslim</a:t>
            </a:r>
            <a:r>
              <a:rPr lang="en-US" sz="2200" dirty="0">
                <a:solidFill>
                  <a:srgbClr val="FFFF00"/>
                </a:solidFill>
              </a:rPr>
              <a:t> Uddin Raju</a:t>
            </a:r>
          </a:p>
          <a:p>
            <a:r>
              <a:rPr lang="en-US" sz="2200" dirty="0">
                <a:solidFill>
                  <a:srgbClr val="FFFF00"/>
                </a:solidFill>
              </a:rPr>
              <a:t>Lecturer</a:t>
            </a:r>
          </a:p>
          <a:p>
            <a:r>
              <a:rPr lang="en-US" sz="2200" dirty="0">
                <a:solidFill>
                  <a:srgbClr val="FFFF00"/>
                </a:solidFill>
              </a:rPr>
              <a:t>Department of Computer Science and Engineering</a:t>
            </a:r>
            <a:endParaRPr lang="en-GB" sz="22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06054-0383-CDAA-5A3D-AEB05BD38D12}"/>
              </a:ext>
            </a:extLst>
          </p:cNvPr>
          <p:cNvSpPr/>
          <p:nvPr/>
        </p:nvSpPr>
        <p:spPr>
          <a:xfrm>
            <a:off x="4876800" y="2362200"/>
            <a:ext cx="40386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Submitted By:</a:t>
            </a:r>
          </a:p>
          <a:p>
            <a:endParaRPr lang="en-US" sz="2600" b="1" dirty="0">
              <a:solidFill>
                <a:srgbClr val="FFFF00"/>
              </a:solidFill>
            </a:endParaRPr>
          </a:p>
          <a:p>
            <a:r>
              <a:rPr lang="en-GB" sz="2200" dirty="0">
                <a:solidFill>
                  <a:srgbClr val="FFFF00"/>
                </a:solidFill>
              </a:rPr>
              <a:t>1. Saimoon Al Farshi Oman</a:t>
            </a:r>
          </a:p>
          <a:p>
            <a:r>
              <a:rPr lang="en-GB" sz="2200" dirty="0">
                <a:solidFill>
                  <a:srgbClr val="FFFF00"/>
                </a:solidFill>
              </a:rPr>
              <a:t>Roll: 1807018</a:t>
            </a:r>
          </a:p>
          <a:p>
            <a:r>
              <a:rPr lang="en-GB" sz="2200" dirty="0">
                <a:solidFill>
                  <a:srgbClr val="FFFF00"/>
                </a:solidFill>
              </a:rPr>
              <a:t>2. MD. </a:t>
            </a:r>
            <a:r>
              <a:rPr lang="en-GB" sz="2200" dirty="0" err="1">
                <a:solidFill>
                  <a:srgbClr val="FFFF00"/>
                </a:solidFill>
              </a:rPr>
              <a:t>Nafis</a:t>
            </a:r>
            <a:r>
              <a:rPr lang="en-GB" sz="2200" dirty="0">
                <a:solidFill>
                  <a:srgbClr val="FFFF00"/>
                </a:solidFill>
              </a:rPr>
              <a:t> Jamil</a:t>
            </a:r>
          </a:p>
          <a:p>
            <a:r>
              <a:rPr lang="en-GB" sz="2200" dirty="0">
                <a:solidFill>
                  <a:srgbClr val="FFFF00"/>
                </a:solidFill>
              </a:rPr>
              <a:t>Roll: 1807054	</a:t>
            </a:r>
          </a:p>
          <a:p>
            <a:r>
              <a:rPr lang="en-GB" sz="2200" dirty="0">
                <a:solidFill>
                  <a:srgbClr val="FFFF00"/>
                </a:solidFill>
              </a:rPr>
              <a:t>3</a:t>
            </a:r>
            <a:r>
              <a:rPr lang="en-GB" sz="2200" baseline="30000" dirty="0">
                <a:solidFill>
                  <a:srgbClr val="FFFF00"/>
                </a:solidFill>
              </a:rPr>
              <a:t>rd</a:t>
            </a:r>
            <a:r>
              <a:rPr lang="en-GB" sz="2200" dirty="0">
                <a:solidFill>
                  <a:srgbClr val="FFFF00"/>
                </a:solidFill>
              </a:rPr>
              <a:t> Year, 2</a:t>
            </a:r>
            <a:r>
              <a:rPr lang="en-GB" sz="2200" baseline="30000" dirty="0">
                <a:solidFill>
                  <a:srgbClr val="FFFF00"/>
                </a:solidFill>
              </a:rPr>
              <a:t>nd</a:t>
            </a:r>
            <a:r>
              <a:rPr lang="en-GB" sz="2200" dirty="0">
                <a:solidFill>
                  <a:srgbClr val="FFFF00"/>
                </a:solidFill>
              </a:rPr>
              <a:t> Semester</a:t>
            </a:r>
          </a:p>
          <a:p>
            <a:endParaRPr lang="en-GB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46"/>
    </mc:Choice>
    <mc:Fallback xmlns="">
      <p:transition advTm="102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B642-9D8B-4872-B4DA-4E329F45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Cont’d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6E7ED-4C9E-4471-92D8-2E6876B75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Data Preprocessing: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To recognize an activity a sequence of sensor data is needed. </a:t>
            </a:r>
          </a:p>
          <a:p>
            <a:pPr lvl="2"/>
            <a:r>
              <a:rPr lang="en-US" dirty="0"/>
              <a:t>So, sliding window[3] segment with 50% overlap was carried out with a window size of 100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BEBC0-FE6F-4431-83E8-92E30389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E3EF1-C962-4919-97B2-E904274A3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962400"/>
            <a:ext cx="828675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0C21-1C85-4F0D-BAB1-BF6E90E2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Cont’d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5623-F9AC-4C9C-8789-C7BC0E9D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2420FA-A076-40E0-8B67-CE5F605E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57" y="1378928"/>
            <a:ext cx="6563285" cy="5235231"/>
          </a:xfrm>
        </p:spPr>
      </p:pic>
    </p:spTree>
    <p:extLst>
      <p:ext uri="{BB962C8B-B14F-4D97-AF65-F5344CB8AC3E}">
        <p14:creationId xmlns:p14="http://schemas.microsoft.com/office/powerpoint/2010/main" val="296752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FA11-8ECA-46B6-898D-0EEC7EC9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Cont’d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57E5-642C-46AE-9AE3-A0F8972B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Construct a Model: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DC64-F916-43F0-8184-3F64EFA6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4A21D-C1AD-48AB-BFCA-4D1A81AD3B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259"/>
            <a:ext cx="9144000" cy="36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0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AB62-6890-48F5-8394-745B1A72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Cont’d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DBB9-A096-4A0C-87A9-99D2ED25C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Performance Validation: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Test Accuracy	: 98%</a:t>
            </a:r>
          </a:p>
          <a:p>
            <a:pPr lvl="2"/>
            <a:r>
              <a:rPr lang="en-US" dirty="0"/>
              <a:t>Test Loss	: 0.08%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9C39-83BF-491A-82CA-792D065D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3DD45-3253-499B-9C6C-9DD991D4B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0"/>
            <a:ext cx="3586891" cy="2576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CC0C9-F5E6-4A10-8AFC-26A167B00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96" y="3429000"/>
            <a:ext cx="3442411" cy="25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0E1B-D4F8-4F49-94FA-22100BE5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Cont’d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3A461-93A9-4D01-BCC4-DFDEA399E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9" y="1066800"/>
            <a:ext cx="7115381" cy="54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A3D26-F9F9-465C-88BC-35AADC6C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9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C878-2748-4D2B-8C55-45CFBE41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96F6-5BF7-4371-9EA5-6DC5D132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9C9D2-87BE-4622-990B-44DB5B52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53AB-ADAF-4316-8252-E2E11D3D3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31" y="1600200"/>
            <a:ext cx="2865537" cy="47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9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47C7-C1E7-4A54-95F5-B6C5D15F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Cont’d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E6BB-D329-41E0-AF00-ECB548FB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Networking-API:</a:t>
            </a:r>
          </a:p>
          <a:p>
            <a:pPr lvl="1"/>
            <a:r>
              <a:rPr lang="en-US" dirty="0" err="1"/>
              <a:t>Okhttp</a:t>
            </a:r>
            <a:r>
              <a:rPr lang="en-US" dirty="0"/>
              <a:t> library version 4.9 [4]</a:t>
            </a:r>
          </a:p>
          <a:p>
            <a:r>
              <a:rPr lang="en-US" dirty="0"/>
              <a:t>Back-end:</a:t>
            </a:r>
          </a:p>
          <a:p>
            <a:pPr lvl="1"/>
            <a:r>
              <a:rPr lang="en-US" dirty="0"/>
              <a:t>Python based flask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551D-2FD4-434C-80CB-B07B3597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E3CBE-BB66-40E2-9967-92F25F7C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83" y="4143043"/>
            <a:ext cx="6298233" cy="25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6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B8B7-805F-4053-B996-1A9F6F35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94B3-B0BD-4E1F-8634-757424DA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Elderly Monitoring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92AF9-CDE8-4C42-B90C-C9A3988B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9EBF6-759B-409B-A46E-F7D716F38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837"/>
            <a:ext cx="9144000" cy="3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8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E5A9-0947-4C92-84BE-3F045208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Cont’d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CB50D-40EB-42DB-AB23-CC22720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A3EDA-0B5E-4C23-BCBE-1DA0057C8974}"/>
              </a:ext>
            </a:extLst>
          </p:cNvPr>
          <p:cNvSpPr txBox="1"/>
          <p:nvPr/>
        </p:nvSpPr>
        <p:spPr>
          <a:xfrm>
            <a:off x="1538438" y="168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F14EC-AA78-4C43-9A7A-347000A649F0}"/>
              </a:ext>
            </a:extLst>
          </p:cNvPr>
          <p:cNvSpPr txBox="1"/>
          <p:nvPr/>
        </p:nvSpPr>
        <p:spPr>
          <a:xfrm>
            <a:off x="5415112" y="168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Screen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58966B-BACB-4C6B-9925-2C43643E1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6927"/>
            <a:ext cx="1928662" cy="428591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C07E86-5D4E-4877-A232-DD1334534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9" y="2054629"/>
            <a:ext cx="1928662" cy="42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5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2873-60E0-4623-8543-42A393F2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for improvement: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278D-7286-438F-BC0F-EDC0BF20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Improve accuracy for similar activities such as walking, stairs etc.</a:t>
            </a:r>
          </a:p>
          <a:p>
            <a:endParaRPr lang="en-US" dirty="0"/>
          </a:p>
          <a:p>
            <a:r>
              <a:rPr lang="en-US" dirty="0"/>
              <a:t>Compatibility for different device orientations</a:t>
            </a:r>
          </a:p>
          <a:p>
            <a:pPr lvl="1"/>
            <a:r>
              <a:rPr lang="en-US" dirty="0"/>
              <a:t>Such as left hand, right hand, left pocket, right pocket, back pocket</a:t>
            </a:r>
          </a:p>
          <a:p>
            <a:endParaRPr lang="en-US" dirty="0"/>
          </a:p>
          <a:p>
            <a:r>
              <a:rPr lang="en-US" dirty="0"/>
              <a:t>Compatibility for different device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E6EB0-3A90-453B-A45B-A1DB1A30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Key Idea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Future Scope For Improvement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0"/>
    </mc:Choice>
    <mc:Fallback xmlns="">
      <p:transition advTm="4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83E7-295F-4184-A0B7-1EB01D9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F6AD-A156-4F76-A779-921CFB22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Our system successfully recognizes physical activities such as standing, sitting, walking and jogging</a:t>
            </a:r>
          </a:p>
          <a:p>
            <a:endParaRPr lang="en-US" dirty="0"/>
          </a:p>
          <a:p>
            <a:r>
              <a:rPr lang="en-US" dirty="0"/>
              <a:t>It faces difficulties distinguishing similar activities like walking and walking stairs</a:t>
            </a:r>
          </a:p>
          <a:p>
            <a:endParaRPr lang="en-US" dirty="0"/>
          </a:p>
          <a:p>
            <a:r>
              <a:rPr lang="en-US" dirty="0"/>
              <a:t>Human Activity Recognition has enormous potential on human centric applications notably in eldercare and healthcare.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7C9CB-0BE9-4E3D-8CDF-6760419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77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09DB-AFA2-49B0-8055-15D1589E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1365-94A4-4169-AE13-841E642B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pPr marL="576072" indent="-457200">
              <a:buFont typeface="+mj-lt"/>
              <a:buAutoNum type="arabicPeriod"/>
            </a:pPr>
            <a:r>
              <a:rPr lang="en-US" sz="2000" dirty="0">
                <a:hlinkClick r:id="rId2"/>
              </a:rPr>
              <a:t>https://www.semanticscholar.org/paper/Robust-smartphone-based-human-activity-recognition-Torres-Huitzil-Nu%C3%B1o-Maganda/</a:t>
            </a:r>
          </a:p>
          <a:p>
            <a:pPr marL="576072" indent="-457200">
              <a:buFont typeface="+mj-lt"/>
              <a:buAutoNum type="arabicPeriod"/>
            </a:pPr>
            <a:endParaRPr lang="en-US" sz="2000" dirty="0">
              <a:hlinkClick r:id="rId2"/>
            </a:endParaRPr>
          </a:p>
          <a:p>
            <a:pPr marL="576072" indent="-457200">
              <a:buFont typeface="+mj-lt"/>
              <a:buAutoNum type="arabicPeriod"/>
            </a:pPr>
            <a:r>
              <a:rPr lang="en-US" sz="2000" dirty="0">
                <a:hlinkClick r:id="rId2"/>
              </a:rPr>
              <a:t>https://www.statista.com/statistics/330695/number-of-smartphone-users-worldwide/</a:t>
            </a: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>
              <a:hlinkClick r:id="rId3"/>
            </a:endParaRPr>
          </a:p>
          <a:p>
            <a:pPr marL="576072" indent="-457200">
              <a:buFont typeface="+mj-lt"/>
              <a:buAutoNum type="arabicPeriod"/>
            </a:pPr>
            <a:r>
              <a:rPr lang="en-US" sz="2000" dirty="0">
                <a:hlinkClick r:id="rId3"/>
              </a:rPr>
              <a:t>https://www.hindawi.com/journals/scn/2020/2132138/?fbclid=IwAR0fzr2wy_vyRf61f_oPriXY00HaujRWjXME3bTfDJ7waIb4H3e2GX6c-x8</a:t>
            </a: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  <a:p>
            <a:pPr marL="576072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https://square.github.io/okhttp/</a:t>
            </a: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  <a:p>
            <a:pPr marL="118872" indent="0">
              <a:buNone/>
            </a:pP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  <a:p>
            <a:pPr marL="576072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3FD1-E10A-44EF-886D-8ABE01A2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8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2438400"/>
            <a:ext cx="6934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GB" sz="32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2AEC-1579-445C-A970-39B092A3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Demonstration:</a:t>
            </a:r>
          </a:p>
        </p:txBody>
      </p:sp>
      <p:pic>
        <p:nvPicPr>
          <p:cNvPr id="5" name="WhatsApp Video 2022-12-27 at 11.44.32 PM">
            <a:hlinkClick r:id="" action="ppaction://media"/>
            <a:extLst>
              <a:ext uri="{FF2B5EF4-FFF2-40B4-BE49-F238E27FC236}">
                <a16:creationId xmlns:a16="http://schemas.microsoft.com/office/drawing/2014/main" id="{5828CEA9-C381-440B-8FA0-EF041BCF30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288" y="1066800"/>
            <a:ext cx="3017837" cy="54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1109E-DB96-4A29-A5DF-3DB35F42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30047"/>
            <a:ext cx="8785860" cy="1504968"/>
          </a:xfrm>
        </p:spPr>
        <p:txBody>
          <a:bodyPr>
            <a:normAutofit/>
          </a:bodyPr>
          <a:lstStyle/>
          <a:p>
            <a:pPr algn="just"/>
            <a:r>
              <a:rPr lang="en-GB" sz="2000" b="0" dirty="0">
                <a:cs typeface="Arial" panose="020B0604020202020204" pitchFamily="34" charset="0"/>
              </a:rPr>
              <a:t>Human activity recognition, or HAR for short, is a process of interpreting specific human motion based on sensor data</a:t>
            </a:r>
            <a:endParaRPr lang="en-GB" sz="2000" dirty="0">
              <a:cs typeface="Arial" panose="020B0604020202020204" pitchFamily="34" charset="0"/>
            </a:endParaRPr>
          </a:p>
          <a:p>
            <a:pPr algn="just"/>
            <a:r>
              <a:rPr lang="en-GB" sz="2000" b="0" dirty="0">
                <a:cs typeface="Arial" panose="020B0604020202020204" pitchFamily="34" charset="0"/>
              </a:rPr>
              <a:t>As smartphone[1] is embedded with senor, we use smartphone to collect sensor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19800" y="5848997"/>
            <a:ext cx="59782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285423" y="5803579"/>
            <a:ext cx="444768" cy="1801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051A8-CF0E-4C99-A907-7DD36F7C4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23" y="2872384"/>
            <a:ext cx="3639775" cy="36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"/>
    </mc:Choice>
    <mc:Fallback xmlns="">
      <p:transition advTm="13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229600" cy="548640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To build a Deep Neural Network model for Human Activity Recognition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To build a real-time HAR based Android Application</a:t>
            </a:r>
          </a:p>
          <a:p>
            <a:endParaRPr lang="en-US" dirty="0"/>
          </a:p>
          <a:p>
            <a:r>
              <a:rPr lang="en-US" dirty="0"/>
              <a:t>To integrate HAR into a human centric application </a:t>
            </a:r>
            <a:r>
              <a:rPr lang="en-US" dirty="0" err="1"/>
              <a:t>e.g</a:t>
            </a:r>
            <a:r>
              <a:rPr lang="en-US" dirty="0"/>
              <a:t> Elderly Monitoring System.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"/>
    </mc:Choice>
    <mc:Fallback xmlns="">
      <p:transition advTm="13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CD07-D4AD-4A63-8CAA-94A94CB5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AC0D-57BC-4E11-A336-4FCAB522D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vast availability of smartphones equipped with multiple  sensors</a:t>
            </a:r>
          </a:p>
          <a:p>
            <a:r>
              <a:rPr lang="en-US" dirty="0"/>
              <a:t>According to Statista[2], the current number of smartphone users in the world today is 6.569 billion, means that 83.32% of world population owns a smartphone.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A7083-D9A5-416A-9866-97840354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E3CEFA-951E-4084-94C7-7F2425DC4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55" y="2995263"/>
            <a:ext cx="5265089" cy="38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6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5E8E-89C4-4389-A328-F401279D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9789-7B6F-441D-82AB-B318E92AA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Smartphone sensors data for different activity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CAF43-625F-4BF5-8960-DECE692D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D28EE-9D80-4189-956B-3720E6BF1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6998"/>
            <a:ext cx="4255466" cy="3016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8175D-2B66-4983-97B8-B6A90FFC0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05" y="2662637"/>
            <a:ext cx="4255466" cy="30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1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E78F-FB56-45A7-98B5-C33D6A0C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 – Cont’d: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CECF3-E36D-4CE2-B64C-E06524B07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sensor data is changing for different activity</a:t>
            </a:r>
          </a:p>
          <a:p>
            <a:r>
              <a:rPr lang="en-US" dirty="0"/>
              <a:t>So, the key idea is to build a model that can recognize human activity by distinguishing between sensor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8C6D5-E6C8-45BD-970C-0D945097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ABEA4-16CB-45A2-8CF6-BB77DA4A3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53899"/>
            <a:ext cx="3992286" cy="2916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D2123-0A18-4F5C-A1A9-D8D8BA57F6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15" y="1453899"/>
            <a:ext cx="4114485" cy="29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Methodology: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481060" cy="5486401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dirty="0"/>
              <a:t>Methodology is described in 4 section:</a:t>
            </a:r>
          </a:p>
          <a:p>
            <a:endParaRPr lang="en-US" dirty="0"/>
          </a:p>
          <a:p>
            <a:pPr lvl="3"/>
            <a:r>
              <a:rPr lang="en-US" sz="2400" dirty="0"/>
              <a:t>Dataset Collection</a:t>
            </a:r>
          </a:p>
          <a:p>
            <a:pPr lvl="3"/>
            <a:r>
              <a:rPr lang="en-US" sz="2400" dirty="0"/>
              <a:t>Data Preprocessing</a:t>
            </a:r>
          </a:p>
          <a:p>
            <a:pPr lvl="3"/>
            <a:r>
              <a:rPr lang="en-US" sz="2400" dirty="0"/>
              <a:t>Construct a Model</a:t>
            </a:r>
          </a:p>
          <a:p>
            <a:pPr lvl="3"/>
            <a:r>
              <a:rPr lang="en-US" sz="2400" dirty="0"/>
              <a:t>Performance Validation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3"/>
    </mc:Choice>
    <mc:Fallback xmlns="">
      <p:transition advTm="13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Methodology – Cont’d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8" y="990598"/>
            <a:ext cx="8481060" cy="5486401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Dataset Collection: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Dataset was collected from University of Twente’s Pervasive Systems research section</a:t>
            </a:r>
          </a:p>
          <a:p>
            <a:pPr lvl="2"/>
            <a:r>
              <a:rPr lang="en-US" dirty="0"/>
              <a:t>Ten participants performed the data collection task</a:t>
            </a:r>
          </a:p>
          <a:p>
            <a:pPr lvl="2"/>
            <a:r>
              <a:rPr lang="en-US" dirty="0"/>
              <a:t>Data is collected from an accelerometer, a gyroscope, a magnetometer and a linear acceleration sensor upon 7 physical activities</a:t>
            </a:r>
          </a:p>
          <a:p>
            <a:pPr lvl="4"/>
            <a:r>
              <a:rPr lang="en-US" dirty="0"/>
              <a:t>Walking</a:t>
            </a:r>
          </a:p>
          <a:p>
            <a:pPr lvl="4"/>
            <a:r>
              <a:rPr lang="en-US" dirty="0"/>
              <a:t>Sitting</a:t>
            </a:r>
          </a:p>
          <a:p>
            <a:pPr lvl="4"/>
            <a:r>
              <a:rPr lang="en-US" dirty="0"/>
              <a:t>Standing</a:t>
            </a:r>
          </a:p>
          <a:p>
            <a:pPr lvl="4"/>
            <a:r>
              <a:rPr lang="en-US" dirty="0"/>
              <a:t>Jogging</a:t>
            </a:r>
          </a:p>
          <a:p>
            <a:pPr lvl="4"/>
            <a:r>
              <a:rPr lang="en-US" dirty="0"/>
              <a:t>Biking</a:t>
            </a:r>
          </a:p>
          <a:p>
            <a:pPr lvl="4"/>
            <a:r>
              <a:rPr lang="en-US" dirty="0"/>
              <a:t>Walking upstairs</a:t>
            </a:r>
          </a:p>
          <a:p>
            <a:pPr lvl="4"/>
            <a:r>
              <a:rPr lang="en-US" dirty="0"/>
              <a:t>Walking downstairs</a:t>
            </a:r>
          </a:p>
          <a:p>
            <a:pPr marL="1243584" lvl="4" indent="0">
              <a:buNone/>
            </a:pP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3"/>
    </mc:Choice>
    <mc:Fallback xmlns="">
      <p:transition advTm="134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8365</TotalTime>
  <Words>603</Words>
  <Application>Microsoft Office PowerPoint</Application>
  <PresentationFormat>On-screen Show (4:3)</PresentationFormat>
  <Paragraphs>172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Wingdings 2</vt:lpstr>
      <vt:lpstr>Wingdings 3</vt:lpstr>
      <vt:lpstr>Module</vt:lpstr>
      <vt:lpstr>CSE 3200: System Development Project Human Activity Recognition</vt:lpstr>
      <vt:lpstr>Contents of Presentation</vt:lpstr>
      <vt:lpstr>Introduction:</vt:lpstr>
      <vt:lpstr>Objectives:</vt:lpstr>
      <vt:lpstr>Motivation:</vt:lpstr>
      <vt:lpstr>Key Idea:</vt:lpstr>
      <vt:lpstr>Key Idea – Cont’d:</vt:lpstr>
      <vt:lpstr>Methodology:</vt:lpstr>
      <vt:lpstr>Methodology – Cont’d :</vt:lpstr>
      <vt:lpstr>Methodology – Cont’d :</vt:lpstr>
      <vt:lpstr>Methodology – Cont’d :</vt:lpstr>
      <vt:lpstr>Methodology – Cont’d :</vt:lpstr>
      <vt:lpstr>Methodology – Cont’d :</vt:lpstr>
      <vt:lpstr>Methodology – Cont’d :</vt:lpstr>
      <vt:lpstr>Implementation:</vt:lpstr>
      <vt:lpstr>Implementation – Cont’d :</vt:lpstr>
      <vt:lpstr>Application</vt:lpstr>
      <vt:lpstr>Application – Cont’d :</vt:lpstr>
      <vt:lpstr>Future scope for improvement:</vt:lpstr>
      <vt:lpstr>Conclusion:</vt:lpstr>
      <vt:lpstr>References:</vt:lpstr>
      <vt:lpstr>PowerPoint Presentation</vt:lpstr>
      <vt:lpstr>App Demonstration: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subject/>
  <dc:creator>Sakib &amp; Nipa</dc:creator>
  <cp:keywords/>
  <dc:description/>
  <cp:lastModifiedBy>Saimoon Al Farshi Oman</cp:lastModifiedBy>
  <cp:revision>39</cp:revision>
  <dcterms:created xsi:type="dcterms:W3CDTF">2017-02-25T17:24:22Z</dcterms:created>
  <dcterms:modified xsi:type="dcterms:W3CDTF">2022-12-27T17:50:02Z</dcterms:modified>
  <cp:category/>
</cp:coreProperties>
</file>